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69" r:id="rId4"/>
    <p:sldId id="270" r:id="rId5"/>
    <p:sldId id="271" r:id="rId6"/>
    <p:sldId id="261" r:id="rId7"/>
    <p:sldId id="262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3FBDCB-A901-45F6-B7F6-B345F67B979E}" v="280" dt="2021-02-10T15:08:46.9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7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2/17/21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18" Type="http://schemas.openxmlformats.org/officeDocument/2006/relationships/image" Target="../media/image19.jp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.pn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17" Type="http://schemas.openxmlformats.org/officeDocument/2006/relationships/image" Target="../media/image18.jpeg"/><Relationship Id="rId2" Type="http://schemas.openxmlformats.org/officeDocument/2006/relationships/audio" Target="../media/media3.m4a"/><Relationship Id="rId16" Type="http://schemas.openxmlformats.org/officeDocument/2006/relationships/image" Target="../media/image17.jpg"/><Relationship Id="rId20" Type="http://schemas.openxmlformats.org/officeDocument/2006/relationships/image" Target="../media/image21.jpg"/><Relationship Id="rId1" Type="http://schemas.microsoft.com/office/2007/relationships/media" Target="../media/media3.m4a"/><Relationship Id="rId6" Type="http://schemas.openxmlformats.org/officeDocument/2006/relationships/image" Target="../media/image7.jpg"/><Relationship Id="rId11" Type="http://schemas.openxmlformats.org/officeDocument/2006/relationships/image" Target="../media/image12.jpeg"/><Relationship Id="rId5" Type="http://schemas.openxmlformats.org/officeDocument/2006/relationships/image" Target="../media/image6.jpg"/><Relationship Id="rId15" Type="http://schemas.openxmlformats.org/officeDocument/2006/relationships/image" Target="../media/image16.jpeg"/><Relationship Id="rId10" Type="http://schemas.openxmlformats.org/officeDocument/2006/relationships/image" Target="../media/image11.jpg"/><Relationship Id="rId19" Type="http://schemas.openxmlformats.org/officeDocument/2006/relationships/image" Target="../media/image20.jpe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1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7.m4a"/><Relationship Id="rId7" Type="http://schemas.openxmlformats.org/officeDocument/2006/relationships/image" Target="../media/image28.png"/><Relationship Id="rId2" Type="http://schemas.microsoft.com/office/2007/relationships/media" Target="../media/media7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e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10" Type="http://schemas.microsoft.com/office/2007/relationships/hdphoto" Target="../media/hdphoto2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300" dirty="0"/>
              <a:t>Social-Emotional Learning (SEL) and Mental Health Services-Student Support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226" y="4050833"/>
            <a:ext cx="7895777" cy="1939150"/>
          </a:xfrm>
        </p:spPr>
        <p:txBody>
          <a:bodyPr>
            <a:noAutofit/>
          </a:bodyPr>
          <a:lstStyle/>
          <a:p>
            <a:r>
              <a:rPr lang="en-US" sz="2000" dirty="0"/>
              <a:t>Dena Gill, LMSW, LSSW</a:t>
            </a:r>
          </a:p>
          <a:p>
            <a:r>
              <a:rPr lang="en-US" sz="2000" dirty="0"/>
              <a:t>Dr. Overall’s Mental Health Team</a:t>
            </a:r>
          </a:p>
          <a:p>
            <a:r>
              <a:rPr lang="en-US" sz="2000" dirty="0"/>
              <a:t>Shelby County Schools Mental Health Center (SCSMHC)</a:t>
            </a:r>
          </a:p>
          <a:p>
            <a:r>
              <a:rPr lang="en-US" sz="2000" dirty="0"/>
              <a:t>Student Equity Enrollment &amp; Discipline Department 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1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64"/>
    </mc:Choice>
    <mc:Fallback xmlns="">
      <p:transition spd="slow" advTm="31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F894727-1002-4444-BAFB-DA03C5BA40D4}"/>
              </a:ext>
            </a:extLst>
          </p:cNvPr>
          <p:cNvGrpSpPr/>
          <p:nvPr/>
        </p:nvGrpSpPr>
        <p:grpSpPr>
          <a:xfrm>
            <a:off x="7674961" y="230715"/>
            <a:ext cx="4291753" cy="2196823"/>
            <a:chOff x="7531188" y="135645"/>
            <a:chExt cx="4435526" cy="22687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1188" y="135645"/>
              <a:ext cx="3241569" cy="22687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43845" y="194693"/>
              <a:ext cx="2122869" cy="21727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Health Center &amp; Schools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026" y="1266687"/>
            <a:ext cx="7515935" cy="4060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/>
              <a:t>What is Mental Health?</a:t>
            </a:r>
          </a:p>
          <a:p>
            <a:pPr lvl="1"/>
            <a:r>
              <a:rPr lang="en-US" sz="1900" dirty="0"/>
              <a:t>Social and Emotional well-being</a:t>
            </a:r>
          </a:p>
          <a:p>
            <a:pPr lvl="2"/>
            <a:r>
              <a:rPr lang="en-US" sz="1900" dirty="0"/>
              <a:t>Thoughts, Behaviors, and Emotions</a:t>
            </a:r>
          </a:p>
          <a:p>
            <a:pPr marL="0" indent="0">
              <a:buNone/>
            </a:pPr>
            <a:r>
              <a:rPr lang="en-US" sz="1900" b="1" dirty="0"/>
              <a:t> What is Mental Illness?</a:t>
            </a:r>
          </a:p>
          <a:p>
            <a:pPr lvl="1"/>
            <a:r>
              <a:rPr lang="en-US" sz="1900" dirty="0"/>
              <a:t> A Change in Mood, Thinking, and Behavior</a:t>
            </a:r>
          </a:p>
          <a:p>
            <a:pPr marL="457200" lvl="1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900" b="1" dirty="0">
                <a:solidFill>
                  <a:schemeClr val="accent2"/>
                </a:solidFill>
              </a:rPr>
              <a:t>Shelby County Schools Mental Health Center (SCSMHC)</a:t>
            </a:r>
          </a:p>
          <a:p>
            <a:pPr lvl="1"/>
            <a:r>
              <a:rPr lang="en-US" sz="1900" dirty="0"/>
              <a:t>Mental Health Support in all Shelby County Schools </a:t>
            </a:r>
          </a:p>
          <a:p>
            <a:pPr lvl="1"/>
            <a:r>
              <a:rPr lang="en-US" sz="1900" dirty="0"/>
              <a:t>Licensed by Tennessee Department of Mental Health and Substance Abuse (TDMHSAS)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15342" y="5224436"/>
            <a:ext cx="3127514" cy="1125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1099407" y="5327374"/>
            <a:ext cx="727544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Mission: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To provide psychological and social support services to foster emotional well-being, accelerate academic achievement, eliminate barriers to student success and promote safe and drug-free schools. </a:t>
            </a:r>
          </a:p>
          <a:p>
            <a:endParaRPr lang="en-US" dirty="0"/>
          </a:p>
        </p:txBody>
      </p:sp>
      <p:pic>
        <p:nvPicPr>
          <p:cNvPr id="39" name="Audio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964"/>
    </mc:Choice>
    <mc:Fallback xmlns="">
      <p:transition spd="slow" advTm="121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2570"/>
            <a:ext cx="8596668" cy="1817830"/>
          </a:xfrm>
        </p:spPr>
        <p:txBody>
          <a:bodyPr>
            <a:normAutofit/>
          </a:bodyPr>
          <a:lstStyle/>
          <a:p>
            <a:r>
              <a:rPr lang="en-US" dirty="0"/>
              <a:t>SCSMHC Staff: Meet the Clinicians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518088" y="1616765"/>
            <a:ext cx="1951852" cy="29443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6112" y="77497"/>
            <a:ext cx="2035823" cy="2878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357" y="4811723"/>
            <a:ext cx="2045088" cy="207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72" y="2806599"/>
            <a:ext cx="3333965" cy="222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1861" y="4384075"/>
            <a:ext cx="1759979" cy="2400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00" y="1202140"/>
            <a:ext cx="2183139" cy="1887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80211" y="2386774"/>
            <a:ext cx="1991724" cy="2225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4808" y="4295043"/>
            <a:ext cx="2755132" cy="2555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14262" y="4846385"/>
            <a:ext cx="3620766" cy="2004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55204" y="1513382"/>
            <a:ext cx="2900822" cy="317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35862" y="1139473"/>
            <a:ext cx="2203583" cy="2043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85260" y="2386774"/>
            <a:ext cx="3442018" cy="2850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24800" y="112570"/>
            <a:ext cx="2298431" cy="1612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03502" y="961407"/>
            <a:ext cx="2668359" cy="2128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43556" y="4421254"/>
            <a:ext cx="1848704" cy="2363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73988" y="654620"/>
            <a:ext cx="1809838" cy="1129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38451" y="5005614"/>
            <a:ext cx="1649086" cy="1890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9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04"/>
    </mc:Choice>
    <mc:Fallback xmlns="">
      <p:transition spd="slow" advTm="75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Health Clinician:</a:t>
            </a:r>
            <a:br>
              <a:rPr lang="en-US" dirty="0"/>
            </a:br>
            <a:r>
              <a:rPr lang="en-US" dirty="0"/>
              <a:t> Roles &amp; Responsibilities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467272" cy="4451306"/>
          </a:xfrm>
        </p:spPr>
        <p:txBody>
          <a:bodyPr>
            <a:normAutofit fontScale="85000" lnSpcReduction="20000"/>
          </a:bodyPr>
          <a:lstStyle/>
          <a:p>
            <a:r>
              <a:rPr lang="en-US" sz="2900" dirty="0"/>
              <a:t>Mental Health Support</a:t>
            </a:r>
          </a:p>
          <a:p>
            <a:pPr lvl="1"/>
            <a:r>
              <a:rPr lang="en-US" sz="2900" dirty="0"/>
              <a:t>Conduct individual/group/family counseling</a:t>
            </a:r>
          </a:p>
          <a:p>
            <a:pPr lvl="1"/>
            <a:r>
              <a:rPr lang="en-US" sz="2900" dirty="0"/>
              <a:t>Respond to crisis/emergencies (School Hours)</a:t>
            </a:r>
          </a:p>
          <a:p>
            <a:pPr lvl="2"/>
            <a:r>
              <a:rPr lang="en-US" sz="2100" dirty="0"/>
              <a:t>Current Address and Phone Number(s) Needed</a:t>
            </a:r>
          </a:p>
          <a:p>
            <a:pPr lvl="2"/>
            <a:r>
              <a:rPr lang="en-US" sz="2100" dirty="0"/>
              <a:t>CIT Police </a:t>
            </a:r>
            <a:r>
              <a:rPr lang="en-US" sz="2100" b="1" dirty="0"/>
              <a:t>(901) 545-2677</a:t>
            </a:r>
            <a:r>
              <a:rPr lang="en-US" sz="2100" dirty="0"/>
              <a:t>, Shelby County Sheriff </a:t>
            </a:r>
            <a:r>
              <a:rPr lang="en-US" sz="2100" b="1" dirty="0"/>
              <a:t>(901) 397-7625 </a:t>
            </a:r>
            <a:r>
              <a:rPr lang="en-US" sz="2100" dirty="0"/>
              <a:t>or Youth Villages Specialized Crisis Services </a:t>
            </a:r>
            <a:r>
              <a:rPr lang="en-US" sz="2100" b="1" dirty="0"/>
              <a:t>(866) 791-9226 </a:t>
            </a:r>
            <a:r>
              <a:rPr lang="en-US" sz="2100" dirty="0"/>
              <a:t>(After School Hours)</a:t>
            </a:r>
          </a:p>
          <a:p>
            <a:pPr lvl="1"/>
            <a:r>
              <a:rPr lang="en-US" sz="2900" dirty="0"/>
              <a:t>Provide Consultation to Teachers, Parents, Administrations, and/or Nurses</a:t>
            </a:r>
          </a:p>
          <a:p>
            <a:pPr lvl="1"/>
            <a:r>
              <a:rPr lang="en-US" sz="2900" dirty="0"/>
              <a:t>FBA/BIPs</a:t>
            </a:r>
          </a:p>
          <a:p>
            <a:pPr lvl="1"/>
            <a:r>
              <a:rPr lang="en-US" sz="2900" dirty="0"/>
              <a:t>Resource Linkage</a:t>
            </a:r>
          </a:p>
          <a:p>
            <a:pPr lvl="1"/>
            <a:r>
              <a:rPr lang="en-US" sz="2900" dirty="0"/>
              <a:t>Attend 504/IEP/S-Team/SRT meetings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237550" y="115018"/>
            <a:ext cx="2895910" cy="6590582"/>
            <a:chOff x="9237550" y="115018"/>
            <a:chExt cx="2895910" cy="65905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74002" y="115018"/>
              <a:ext cx="2859458" cy="37038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37550" y="3604300"/>
              <a:ext cx="2895910" cy="31013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3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025"/>
    </mc:Choice>
    <mc:Fallback xmlns="">
      <p:transition spd="slow" advTm="218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9043" y="106392"/>
            <a:ext cx="7245197" cy="14933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Mental Health Services &amp; Schools:</a:t>
            </a:r>
            <a:br>
              <a:rPr lang="en-US" dirty="0"/>
            </a:br>
            <a:r>
              <a:rPr lang="en-US" dirty="0"/>
              <a:t>         Multi-tiers of Student Support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85" y="1441721"/>
            <a:ext cx="7633385" cy="53021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400" b="1" dirty="0"/>
              <a:t>Tier 1</a:t>
            </a:r>
          </a:p>
          <a:p>
            <a:pPr lvl="1"/>
            <a:r>
              <a:rPr lang="en-US" sz="1400" b="1" dirty="0"/>
              <a:t>School Wide Intervention </a:t>
            </a:r>
          </a:p>
          <a:p>
            <a:pPr lvl="2"/>
            <a:r>
              <a:rPr lang="en-US" b="1" dirty="0"/>
              <a:t>PBIS/RTI2-B, Classroom Presentations (often in collaboration with the PSCs)</a:t>
            </a:r>
          </a:p>
          <a:p>
            <a:r>
              <a:rPr lang="en-US" sz="1600" b="1" dirty="0">
                <a:solidFill>
                  <a:schemeClr val="accent4"/>
                </a:solidFill>
              </a:rPr>
              <a:t>Tier 2</a:t>
            </a:r>
          </a:p>
          <a:p>
            <a:pPr lvl="1"/>
            <a:r>
              <a:rPr lang="en-US" b="1" dirty="0">
                <a:solidFill>
                  <a:schemeClr val="accent4"/>
                </a:solidFill>
              </a:rPr>
              <a:t>Early Intervention (Social Emotional Learning-SEL skills)</a:t>
            </a:r>
          </a:p>
          <a:p>
            <a:pPr lvl="2"/>
            <a:r>
              <a:rPr lang="en-US" sz="1600" b="1" dirty="0">
                <a:solidFill>
                  <a:schemeClr val="accent4"/>
                </a:solidFill>
              </a:rPr>
              <a:t>Group Counseling centered on topics such as: Learn-readiness skills, Conflict-Resolution skills, Grief, Problem-Solving/Decision-Making skills, Anger Management/Emotional Regulation skills, Self-Esteem/Concept, Bullying, etc.</a:t>
            </a:r>
          </a:p>
          <a:p>
            <a:r>
              <a:rPr lang="en-US" sz="1600" b="1" dirty="0">
                <a:solidFill>
                  <a:schemeClr val="accent4"/>
                </a:solidFill>
              </a:rPr>
              <a:t>Tier 3</a:t>
            </a:r>
          </a:p>
          <a:p>
            <a:pPr lvl="1"/>
            <a:r>
              <a:rPr lang="en-US" b="1" dirty="0">
                <a:solidFill>
                  <a:schemeClr val="accent4"/>
                </a:solidFill>
              </a:rPr>
              <a:t>Intensive Therapeutic Intervention</a:t>
            </a:r>
          </a:p>
          <a:p>
            <a:pPr lvl="2"/>
            <a:r>
              <a:rPr lang="en-US" sz="1600" b="1" dirty="0">
                <a:solidFill>
                  <a:schemeClr val="accent4"/>
                </a:solidFill>
              </a:rPr>
              <a:t>1:1 Individualized Support</a:t>
            </a:r>
          </a:p>
          <a:p>
            <a:pPr lvl="2"/>
            <a:r>
              <a:rPr lang="en-US" sz="1600" b="1" dirty="0">
                <a:solidFill>
                  <a:schemeClr val="accent4"/>
                </a:solidFill>
              </a:rPr>
              <a:t>Students often seen at this tier have been diagnosed with a mental health disorder, have emotional and/or behavioral challenges that impacts their overall well-being and academic success.</a:t>
            </a:r>
            <a:r>
              <a:rPr lang="en-US" b="1" dirty="0">
                <a:solidFill>
                  <a:schemeClr val="accent4"/>
                </a:solidFill>
              </a:rPr>
              <a:t> </a:t>
            </a:r>
          </a:p>
          <a:p>
            <a:pPr marL="0" indent="0">
              <a:buNone/>
            </a:pPr>
            <a:r>
              <a:rPr lang="en-US" sz="700" dirty="0"/>
              <a:t>                        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8240" y="172529"/>
            <a:ext cx="4166560" cy="4456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0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691"/>
    </mc:Choice>
    <mc:Fallback xmlns="">
      <p:transition spd="slow" advTm="124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372" y="63260"/>
            <a:ext cx="8596668" cy="1320800"/>
          </a:xfrm>
        </p:spPr>
        <p:txBody>
          <a:bodyPr/>
          <a:lstStyle/>
          <a:p>
            <a:r>
              <a:rPr lang="en-US" dirty="0"/>
              <a:t>Frequently Asked Questions: </a:t>
            </a:r>
            <a:br>
              <a:rPr lang="en-US" dirty="0"/>
            </a:br>
            <a:r>
              <a:rPr lang="en-US" dirty="0"/>
              <a:t>Access to Mental Health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636" y="1384212"/>
            <a:ext cx="6943273" cy="53185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Services will be available to work with students in a </a:t>
            </a:r>
            <a:r>
              <a:rPr lang="en-US" b="1" dirty="0"/>
              <a:t>virtual</a:t>
            </a:r>
            <a:r>
              <a:rPr lang="en-US" dirty="0"/>
              <a:t> format beginning </a:t>
            </a:r>
            <a:r>
              <a:rPr lang="en-US" b="1" dirty="0"/>
              <a:t>August 31</a:t>
            </a:r>
            <a:r>
              <a:rPr lang="en-US" b="1" baseline="30000" dirty="0"/>
              <a:t>st</a:t>
            </a:r>
          </a:p>
          <a:p>
            <a:endParaRPr lang="en-US" b="1" baseline="30000" dirty="0"/>
          </a:p>
          <a:p>
            <a:r>
              <a:rPr lang="en-US" sz="2800" baseline="30000" dirty="0"/>
              <a:t>Parent/Legal Guardian consent is needed to provide services (excludes ages 16+)</a:t>
            </a:r>
            <a:endParaRPr lang="en-US" sz="2800" b="1" baseline="30000" dirty="0"/>
          </a:p>
          <a:p>
            <a:r>
              <a:rPr lang="en-US" dirty="0"/>
              <a:t>Teletherapy sessions will be held on Microsoft TEAMS</a:t>
            </a:r>
          </a:p>
          <a:p>
            <a:pPr lvl="1"/>
            <a:r>
              <a:rPr lang="en-US" sz="1800" dirty="0"/>
              <a:t>A dial in option is available if student/family does not have access to internet or electronic device</a:t>
            </a:r>
            <a:endParaRPr lang="en-US" sz="1800" baseline="30000" dirty="0"/>
          </a:p>
          <a:p>
            <a:r>
              <a:rPr lang="en-US" dirty="0"/>
              <a:t>Referral Form (a completed referral form is required)</a:t>
            </a:r>
          </a:p>
          <a:p>
            <a:pPr lvl="1"/>
            <a:r>
              <a:rPr lang="en-US" sz="1800" dirty="0"/>
              <a:t>Reason for Referral (Briefly Describe Problem)</a:t>
            </a:r>
          </a:p>
          <a:p>
            <a:pPr lvl="1"/>
            <a:r>
              <a:rPr lang="en-US" sz="1800" dirty="0"/>
              <a:t>Strategies Used to Address Behavior                                                         </a:t>
            </a:r>
          </a:p>
          <a:p>
            <a:pPr lvl="1"/>
            <a:r>
              <a:rPr lang="en-US" sz="1800" dirty="0"/>
              <a:t>Strengths/Weakness of Student and/or Family </a:t>
            </a:r>
          </a:p>
          <a:p>
            <a:pPr lvl="1"/>
            <a:r>
              <a:rPr lang="en-US" sz="1800" dirty="0"/>
              <a:t>Consent for Mental Health Consultation  (PSC assists) </a:t>
            </a:r>
          </a:p>
          <a:p>
            <a:pPr lvl="3"/>
            <a:endParaRPr lang="en-US" sz="1000" dirty="0"/>
          </a:p>
          <a:p>
            <a:pPr lvl="1"/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705" y="158149"/>
            <a:ext cx="3379637" cy="2992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1418" y="3577253"/>
            <a:ext cx="4963340" cy="2695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1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519"/>
    </mc:Choice>
    <mc:Fallback xmlns="">
      <p:transition spd="slow" advTm="147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76EF63-74D3-46BC-9716-7F6712494931}"/>
              </a:ext>
            </a:extLst>
          </p:cNvPr>
          <p:cNvSpPr/>
          <p:nvPr/>
        </p:nvSpPr>
        <p:spPr>
          <a:xfrm>
            <a:off x="6199517" y="153838"/>
            <a:ext cx="5937848" cy="6556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Referrals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85461"/>
            <a:ext cx="5480732" cy="47559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700" dirty="0"/>
              <a:t>SEL Support Line: </a:t>
            </a:r>
            <a:r>
              <a:rPr lang="en-US" sz="2700" dirty="0">
                <a:solidFill>
                  <a:schemeClr val="accent1"/>
                </a:solidFill>
              </a:rPr>
              <a:t>901-416-8484</a:t>
            </a:r>
          </a:p>
          <a:p>
            <a:r>
              <a:rPr lang="en-US" sz="2000" dirty="0"/>
              <a:t>SEL Support Line Hours: M-F (9a-4p)</a:t>
            </a:r>
            <a:endParaRPr lang="en-US" sz="3600" dirty="0"/>
          </a:p>
          <a:p>
            <a:r>
              <a:rPr lang="en-US" sz="2000" dirty="0"/>
              <a:t>Parents and School Staff can call the hotline for referrals, resources, and other info</a:t>
            </a:r>
          </a:p>
          <a:p>
            <a:r>
              <a:rPr lang="en-US" sz="2000" dirty="0"/>
              <a:t>Don’t Forget to Fill Out the Referral Form</a:t>
            </a:r>
          </a:p>
          <a:p>
            <a:pPr lvl="1"/>
            <a:r>
              <a:rPr lang="en-US" sz="2000" dirty="0"/>
              <a:t>Referral forms must be given to School Social Worker for consultation/follow-up </a:t>
            </a:r>
          </a:p>
          <a:p>
            <a:pPr lvl="1"/>
            <a:r>
              <a:rPr lang="en-US" sz="2000" dirty="0"/>
              <a:t>Referrals forms can also be given to PSCs</a:t>
            </a:r>
          </a:p>
          <a:p>
            <a:pPr marL="457200" lvl="1" indent="0">
              <a:buNone/>
            </a:pPr>
            <a:endParaRPr lang="en-US" sz="2000" dirty="0"/>
          </a:p>
          <a:p>
            <a:endParaRPr lang="en-US" sz="16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562824"/>
              </p:ext>
            </p:extLst>
          </p:nvPr>
        </p:nvGraphicFramePr>
        <p:xfrm>
          <a:off x="6285532" y="237913"/>
          <a:ext cx="5758300" cy="6404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5" imgW="5829298" imgH="7543706" progId="AcroExch.Document.DC">
                  <p:embed/>
                </p:oleObj>
              </mc:Choice>
              <mc:Fallback>
                <p:oleObj name="Acrobat Document" r:id="rId5" imgW="5829298" imgH="7543706" progId="AcroExch.Document.DC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85532" y="237913"/>
                        <a:ext cx="5758300" cy="6404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802" y="5458894"/>
            <a:ext cx="3333624" cy="1329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9453" y="5458894"/>
            <a:ext cx="2439037" cy="132952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5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32"/>
    </mc:Choice>
    <mc:Fallback xmlns="">
      <p:transition spd="slow" advTm="99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45" y="296454"/>
            <a:ext cx="8596668" cy="1320800"/>
          </a:xfrm>
        </p:spPr>
        <p:txBody>
          <a:bodyPr/>
          <a:lstStyle/>
          <a:p>
            <a:r>
              <a:rPr lang="en-US" dirty="0"/>
              <a:t>Service Considerations: Service Accessibility and Delivery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845" y="1936424"/>
            <a:ext cx="8776155" cy="4592005"/>
          </a:xfrm>
        </p:spPr>
        <p:txBody>
          <a:bodyPr/>
          <a:lstStyle/>
          <a:p>
            <a:pPr lvl="1"/>
            <a:r>
              <a:rPr lang="en-US" sz="2800" dirty="0"/>
              <a:t>Working Together to Provide Services:</a:t>
            </a:r>
          </a:p>
          <a:p>
            <a:pPr lvl="1"/>
            <a:r>
              <a:rPr lang="en-US" sz="2800" dirty="0">
                <a:solidFill>
                  <a:schemeClr val="accent1"/>
                </a:solidFill>
              </a:rPr>
              <a:t>Brainstorm</a:t>
            </a:r>
            <a:r>
              <a:rPr lang="en-US" sz="2400" dirty="0"/>
              <a:t> with School Social Worker for Student and Service Access</a:t>
            </a:r>
          </a:p>
          <a:p>
            <a:pPr lvl="1"/>
            <a:r>
              <a:rPr lang="en-US" sz="2400" dirty="0"/>
              <a:t>A time suitable to provide services for all necessary parties involved</a:t>
            </a:r>
          </a:p>
          <a:p>
            <a:pPr lvl="2"/>
            <a:r>
              <a:rPr lang="en-US" sz="2200" dirty="0"/>
              <a:t> </a:t>
            </a:r>
            <a:r>
              <a:rPr lang="en-US" sz="1800" dirty="0"/>
              <a:t>Student, Mental Health Clinician, and School Staff</a:t>
            </a:r>
          </a:p>
          <a:p>
            <a:pPr lvl="1"/>
            <a:r>
              <a:rPr lang="en-US" sz="2400" dirty="0"/>
              <a:t>Identify a process to alert school staff if a student may be tardy to a virtual class due to services</a:t>
            </a:r>
          </a:p>
          <a:p>
            <a:pPr lvl="2"/>
            <a:r>
              <a:rPr lang="en-US" sz="2000" dirty="0"/>
              <a:t>Notify Teacher and School Attendance/Truancy Clerical Assistant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593" y="4030880"/>
            <a:ext cx="3340324" cy="2713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423" y="2485495"/>
            <a:ext cx="2527494" cy="1439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8092" y="58175"/>
            <a:ext cx="4098825" cy="2321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3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08"/>
    </mc:Choice>
    <mc:Fallback xmlns="">
      <p:transition spd="slow" advTm="82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363" y="2664527"/>
            <a:ext cx="8307638" cy="3974814"/>
          </a:xfrm>
        </p:spPr>
        <p:txBody>
          <a:bodyPr>
            <a:normAutofit fontScale="85000" lnSpcReduction="20000"/>
          </a:bodyPr>
          <a:lstStyle/>
          <a:p>
            <a:r>
              <a:rPr lang="en-US" sz="2600" b="1" dirty="0"/>
              <a:t>Have Questions?</a:t>
            </a:r>
          </a:p>
          <a:p>
            <a:r>
              <a:rPr lang="en-US" sz="2200" b="1" dirty="0"/>
              <a:t>Contact Your School Mental Health Clinician</a:t>
            </a:r>
          </a:p>
          <a:p>
            <a:r>
              <a:rPr lang="en-US" sz="2200" b="1" dirty="0"/>
              <a:t>Call the SEL Support Line at </a:t>
            </a:r>
            <a:r>
              <a:rPr lang="en-US" sz="2200" b="1" dirty="0">
                <a:solidFill>
                  <a:schemeClr val="accent1"/>
                </a:solidFill>
              </a:rPr>
              <a:t>901-416-8484</a:t>
            </a:r>
          </a:p>
          <a:p>
            <a:endParaRPr lang="en-US" sz="2200" b="1" dirty="0">
              <a:solidFill>
                <a:schemeClr val="accent1"/>
              </a:solidFill>
            </a:endParaRPr>
          </a:p>
          <a:p>
            <a:r>
              <a:rPr lang="en-US" sz="2400" b="1" dirty="0"/>
              <a:t>Want to know more about various mental health diagnoses and topics?</a:t>
            </a:r>
          </a:p>
          <a:p>
            <a:r>
              <a:rPr lang="en-US" sz="2200" b="1" dirty="0"/>
              <a:t> Call </a:t>
            </a:r>
            <a:r>
              <a:rPr lang="en-US" sz="2200" b="1" dirty="0">
                <a:solidFill>
                  <a:schemeClr val="accent1"/>
                </a:solidFill>
              </a:rPr>
              <a:t>901-416-2266</a:t>
            </a:r>
            <a:r>
              <a:rPr lang="en-US" sz="2200" b="1" dirty="0"/>
              <a:t> for pre-recorded information </a:t>
            </a:r>
          </a:p>
          <a:p>
            <a:endParaRPr lang="en-US" sz="2200" b="1" dirty="0"/>
          </a:p>
          <a:p>
            <a:r>
              <a:rPr lang="en-US" sz="2600" b="1" dirty="0"/>
              <a:t>It takes a village and the SCSMHC is happy to serve the students and families of the Shelby County Schools Community!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62" y="329674"/>
            <a:ext cx="8307638" cy="23348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4006" y="2869809"/>
            <a:ext cx="3643532" cy="291201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1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89"/>
    </mc:Choice>
    <mc:Fallback xmlns="">
      <p:transition spd="slow" advTm="67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36811</TotalTime>
  <Words>670</Words>
  <Application>Microsoft Macintosh PowerPoint</Application>
  <PresentationFormat>Widescreen</PresentationFormat>
  <Paragraphs>80</Paragraphs>
  <Slides>9</Slides>
  <Notes>0</Notes>
  <HiddenSlides>0</HiddenSlides>
  <MMClips>9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Trebuchet MS</vt:lpstr>
      <vt:lpstr>Wingdings 3</vt:lpstr>
      <vt:lpstr>Facet</vt:lpstr>
      <vt:lpstr>Acrobat Document</vt:lpstr>
      <vt:lpstr>Social-Emotional Learning (SEL) and Mental Health Services-Student Support</vt:lpstr>
      <vt:lpstr>Mental Health Center &amp; Schools</vt:lpstr>
      <vt:lpstr>SCSMHC Staff: Meet the Clinicians </vt:lpstr>
      <vt:lpstr>Mental Health Clinician:  Roles &amp; Responsibilities </vt:lpstr>
      <vt:lpstr>Mental Health Services &amp; Schools:          Multi-tiers of Student Support</vt:lpstr>
      <vt:lpstr>Frequently Asked Questions:  Access to Mental Health Services</vt:lpstr>
      <vt:lpstr>Referrals</vt:lpstr>
      <vt:lpstr>Service Considerations: Service Accessibility and Delivery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Social-Emotional Learning (SEL) and Mental Health Services-Student Support</dc:title>
  <dc:creator>DENA  GILL</dc:creator>
  <cp:lastModifiedBy>MARVIN  MOORE</cp:lastModifiedBy>
  <cp:revision>241</cp:revision>
  <dcterms:created xsi:type="dcterms:W3CDTF">2020-08-20T03:49:26Z</dcterms:created>
  <dcterms:modified xsi:type="dcterms:W3CDTF">2021-02-17T14:54:11Z</dcterms:modified>
</cp:coreProperties>
</file>